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70" r:id="rId4"/>
    <p:sldId id="258" r:id="rId5"/>
    <p:sldId id="264" r:id="rId6"/>
    <p:sldId id="285" r:id="rId7"/>
    <p:sldId id="261" r:id="rId8"/>
    <p:sldId id="268" r:id="rId9"/>
    <p:sldId id="276" r:id="rId10"/>
    <p:sldId id="277" r:id="rId11"/>
    <p:sldId id="278" r:id="rId12"/>
    <p:sldId id="265" r:id="rId13"/>
    <p:sldId id="279" r:id="rId14"/>
    <p:sldId id="282" r:id="rId15"/>
    <p:sldId id="283" r:id="rId16"/>
    <p:sldId id="286" r:id="rId17"/>
    <p:sldId id="287" r:id="rId18"/>
    <p:sldId id="284" r:id="rId19"/>
    <p:sldId id="280" r:id="rId20"/>
    <p:sldId id="281" r:id="rId21"/>
    <p:sldId id="26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eela Ahmed" initials="SA" lastIdx="1" clrIdx="0">
    <p:extLst>
      <p:ext uri="{19B8F6BF-5375-455C-9EA6-DF929625EA0E}">
        <p15:presenceInfo xmlns:p15="http://schemas.microsoft.com/office/powerpoint/2012/main" userId="c7457a0bf7bd1df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69483" autoAdjust="0"/>
  </p:normalViewPr>
  <p:slideViewPr>
    <p:cSldViewPr snapToGrid="0">
      <p:cViewPr varScale="1">
        <p:scale>
          <a:sx n="71" d="100"/>
          <a:sy n="71" d="100"/>
        </p:scale>
        <p:origin x="4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808E4F-CD04-4855-9E60-7D770615811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8A92C-AF78-454B-B518-720591C12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701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8A92C-AF78-454B-B518-720591C129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55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</a:t>
            </a:r>
            <a:r>
              <a:rPr lang="en-US" baseline="0" dirty="0" smtClean="0"/>
              <a:t> EMPHASIS ON THIS PORTION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Gabe’s code depends on output from Jeff’s code but they aren’t integrated with one another.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Goal: Create one program to complete both analyses.</a:t>
            </a:r>
          </a:p>
          <a:p>
            <a:r>
              <a:rPr lang="en-US" dirty="0" smtClean="0"/>
              <a:t>Validation: not only optimize but validate and test code against various</a:t>
            </a:r>
            <a:r>
              <a:rPr lang="en-US" baseline="0" dirty="0" smtClean="0"/>
              <a:t> </a:t>
            </a:r>
            <a:r>
              <a:rPr lang="en-US" dirty="0" smtClean="0"/>
              <a:t>situations</a:t>
            </a:r>
          </a:p>
          <a:p>
            <a:endParaRPr lang="en-US" dirty="0" smtClean="0"/>
          </a:p>
          <a:p>
            <a:r>
              <a:rPr lang="en-US" dirty="0" smtClean="0"/>
              <a:t>Want it to be used in the future for different</a:t>
            </a:r>
            <a:r>
              <a:rPr lang="en-US" baseline="0" dirty="0" smtClean="0"/>
              <a:t> studies, not just be exclusive to this study and data.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8A92C-AF78-454B-B518-720591C1292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88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8A92C-AF78-454B-B518-720591C1292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883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WAVELET: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order to achieve rotational invariance, the orientation of the point of interest needs to be found.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wavelet responses in both x- and y-directions within a circular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neighbourhood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radius {\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displaystyle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6s} around the point of interest are computed, where {\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displaystyle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s} is the scale at which the point of interest was detected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SURF: wavelet responses in both horizontal</a:t>
            </a:r>
            <a:r>
              <a:rPr lang="en-US" baseline="0" dirty="0" smtClean="0"/>
              <a:t> and vertical directions by applying adequate Gauss weights. </a:t>
            </a:r>
            <a:r>
              <a:rPr lang="en-US" dirty="0" smtClean="0"/>
              <a:t>A neighborhood around the key point is selected and divided into </a:t>
            </a:r>
            <a:r>
              <a:rPr lang="en-US" dirty="0" err="1" smtClean="0"/>
              <a:t>subregions</a:t>
            </a:r>
            <a:r>
              <a:rPr lang="en-US" dirty="0" smtClean="0"/>
              <a:t> and then for each </a:t>
            </a:r>
            <a:r>
              <a:rPr lang="en-US" dirty="0" err="1" smtClean="0"/>
              <a:t>subregion</a:t>
            </a:r>
            <a:r>
              <a:rPr lang="en-US" dirty="0" smtClean="0"/>
              <a:t> the wavelet responses are taken and represented to get SURF feature descriptor.</a:t>
            </a:r>
          </a:p>
          <a:p>
            <a:endParaRPr lang="en-US" dirty="0" smtClean="0"/>
          </a:p>
          <a:p>
            <a:r>
              <a:rPr lang="en-US" dirty="0" smtClean="0"/>
              <a:t>ORB:</a:t>
            </a:r>
            <a:r>
              <a:rPr lang="en-US" baseline="0" dirty="0" smtClean="0"/>
              <a:t> with FAST, </a:t>
            </a:r>
            <a:r>
              <a:rPr lang="en-US" dirty="0" smtClean="0"/>
              <a:t>It computes the intensity weighted centroid of the patch with located corner at center. The direction of the vector from this corner point to centroid gives the orientation.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8A92C-AF78-454B-B518-720591C1292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49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 IMAGES: The matching of varying intensity images using, SIFT,</a:t>
            </a:r>
            <a:r>
              <a:rPr lang="en-US" baseline="0" dirty="0" smtClean="0"/>
              <a:t> </a:t>
            </a:r>
            <a:r>
              <a:rPr lang="en-US" dirty="0" smtClean="0"/>
              <a:t>SURF, ORB.</a:t>
            </a:r>
          </a:p>
          <a:p>
            <a:endParaRPr lang="en-US" dirty="0" smtClean="0"/>
          </a:p>
          <a:p>
            <a:r>
              <a:rPr lang="en-US" dirty="0" smtClean="0"/>
              <a:t>BOTTOM IMAGES: The matching of the original image with its rotated image using: SIFT , SURF,</a:t>
            </a:r>
            <a:r>
              <a:rPr lang="en-US" baseline="0" dirty="0" smtClean="0"/>
              <a:t> </a:t>
            </a:r>
            <a:r>
              <a:rPr lang="en-US" dirty="0" smtClean="0"/>
              <a:t>ORB.  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8A92C-AF78-454B-B518-720591C1292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782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Include</a:t>
            </a:r>
            <a:r>
              <a:rPr lang="en-US" baseline="0" dirty="0" smtClean="0"/>
              <a:t> data you’ve collected using ORB so far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Mention issues with </a:t>
            </a:r>
            <a:r>
              <a:rPr lang="en-US" baseline="0" dirty="0" err="1" smtClean="0"/>
              <a:t>PyAV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ughsdhfjdsf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8A92C-AF78-454B-B518-720591C1292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65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8A92C-AF78-454B-B518-720591C1292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03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8A92C-AF78-454B-B518-720591C1292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605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518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770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915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456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3097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201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0737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20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70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79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56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76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763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126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3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662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62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DE319441-19CF-4B88-8A6C-E155165ED073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EC97B20-3128-4039-B80D-5485789BB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410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5035" y="1898771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Using Computer Vision to Explore How Consumers View Printed Advertisements 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Sheela Ahmed</a:t>
            </a:r>
          </a:p>
          <a:p>
            <a:r>
              <a:rPr lang="en-US" dirty="0" smtClean="0"/>
              <a:t>Advisor: Dr. Jeff </a:t>
            </a:r>
            <a:r>
              <a:rPr lang="en-US" dirty="0" err="1" smtClean="0"/>
              <a:t>Pelz</a:t>
            </a:r>
            <a:endParaRPr lang="en-US" dirty="0" smtClean="0"/>
          </a:p>
          <a:p>
            <a:r>
              <a:rPr lang="en-US" dirty="0" smtClean="0"/>
              <a:t>Committee members: Dr. Gabe Diaz and Dr. Chris </a:t>
            </a:r>
            <a:r>
              <a:rPr lang="en-US" dirty="0" err="1" smtClean="0"/>
              <a:t>Kanan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78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4667"/>
            <a:ext cx="2793158" cy="869576"/>
          </a:xfrm>
        </p:spPr>
        <p:txBody>
          <a:bodyPr/>
          <a:lstStyle/>
          <a:p>
            <a:r>
              <a:rPr lang="en-US" sz="2800" dirty="0"/>
              <a:t>Previous Work - </a:t>
            </a:r>
            <a:r>
              <a:rPr lang="en-US" sz="2800" dirty="0" err="1" smtClean="0"/>
              <a:t>Fixtag</a:t>
            </a:r>
            <a:r>
              <a:rPr lang="en-US" sz="2800" dirty="0" smtClean="0"/>
              <a:t>, 2009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494" y="2303929"/>
            <a:ext cx="3311618" cy="3608295"/>
          </a:xfrm>
        </p:spPr>
        <p:txBody>
          <a:bodyPr>
            <a:normAutofit lnSpcReduction="10000"/>
          </a:bodyPr>
          <a:lstStyle/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Susan Munn and Jeff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Pelz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Automatic identification of fixations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Tag each fixation to an ROI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Requires 3D positions of vertices of ROIs and calibration of scene camera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Camera projection matrices → 3D ROI vertices → POR matched to closes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keyframe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→ 2D projected ROI vertices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requires a manual calibration of 8 reference points in selected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keyframes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establish a reference for the tracking.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Google Shape;97;p18"/>
          <p:cNvPicPr preferRelativeResize="0"/>
          <p:nvPr/>
        </p:nvPicPr>
        <p:blipFill rotWithShape="1">
          <a:blip r:embed="rId2">
            <a:alphaModFix/>
          </a:blip>
          <a:srcRect l="24252" t="23698" r="26713" b="6968"/>
          <a:stretch/>
        </p:blipFill>
        <p:spPr>
          <a:xfrm>
            <a:off x="6002511" y="3279424"/>
            <a:ext cx="4097525" cy="299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92;p17"/>
          <p:cNvPicPr preferRelativeResize="0"/>
          <p:nvPr/>
        </p:nvPicPr>
        <p:blipFill rotWithShape="1">
          <a:blip r:embed="rId3">
            <a:alphaModFix/>
          </a:blip>
          <a:srcRect l="16076" t="16686" r="18598" b="20116"/>
          <a:stretch/>
        </p:blipFill>
        <p:spPr>
          <a:xfrm>
            <a:off x="6002511" y="1111624"/>
            <a:ext cx="4097525" cy="23349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263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74732"/>
            <a:ext cx="3157069" cy="1600200"/>
          </a:xfrm>
        </p:spPr>
        <p:txBody>
          <a:bodyPr/>
          <a:lstStyle/>
          <a:p>
            <a:r>
              <a:rPr lang="en-US" sz="2800" dirty="0"/>
              <a:t>Previous Work - </a:t>
            </a:r>
            <a:r>
              <a:rPr lang="en-US" sz="2800" dirty="0" err="1" smtClean="0"/>
              <a:t>SemantiCode</a:t>
            </a:r>
            <a:r>
              <a:rPr lang="en-US" sz="2800" dirty="0"/>
              <a:t>, 2010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1318" y="2478145"/>
            <a:ext cx="3630705" cy="3541655"/>
          </a:xfrm>
        </p:spPr>
        <p:txBody>
          <a:bodyPr>
            <a:normAutofit/>
          </a:bodyPr>
          <a:lstStyle/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Daniel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Pontillo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, Thomas Kinsman, and Jeff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Pelz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Objective: create an object-recognition system that incorporated fixations and visual libraries to identify objects and regions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Involves GUI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Start with empty library and build it up using frames of interest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Algorithm independent of shape/spatial configuration → no need to separate object from background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Now called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GazeTag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and sold by some rich 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4199" y="2005460"/>
            <a:ext cx="5587410" cy="401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527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Main emphasis on program</a:t>
            </a:r>
          </a:p>
          <a:p>
            <a:r>
              <a:rPr lang="en-US" dirty="0" smtClean="0"/>
              <a:t>Verify and test program on data collected of magazines</a:t>
            </a:r>
          </a:p>
          <a:p>
            <a:r>
              <a:rPr lang="en-US" dirty="0" smtClean="0"/>
              <a:t>Collect data</a:t>
            </a:r>
          </a:p>
          <a:p>
            <a:pPr lvl="1"/>
            <a:r>
              <a:rPr lang="en-US" dirty="0" smtClean="0"/>
              <a:t>Subjects</a:t>
            </a:r>
          </a:p>
          <a:p>
            <a:pPr lvl="1"/>
            <a:r>
              <a:rPr lang="en-US" dirty="0" smtClean="0"/>
              <a:t>Magazines</a:t>
            </a:r>
          </a:p>
          <a:p>
            <a:pPr lvl="1"/>
            <a:r>
              <a:rPr lang="en-US" dirty="0" smtClean="0"/>
              <a:t>Eye tracker</a:t>
            </a:r>
          </a:p>
          <a:p>
            <a:pPr lvl="1"/>
            <a:r>
              <a:rPr lang="en-US" dirty="0" smtClean="0"/>
              <a:t>Pupil Player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9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Detection: SIFT, SURF, ORB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355728" cy="3416300"/>
          </a:xfrm>
        </p:spPr>
        <p:txBody>
          <a:bodyPr/>
          <a:lstStyle/>
          <a:p>
            <a:r>
              <a:rPr lang="en-US" dirty="0" smtClean="0"/>
              <a:t>Paper written in 2017 by </a:t>
            </a:r>
            <a:r>
              <a:rPr lang="en-US" dirty="0" err="1" smtClean="0"/>
              <a:t>Ebrahim</a:t>
            </a:r>
            <a:r>
              <a:rPr lang="en-US" dirty="0" smtClean="0"/>
              <a:t> </a:t>
            </a:r>
            <a:r>
              <a:rPr lang="en-US" dirty="0" err="1" smtClean="0"/>
              <a:t>Karami</a:t>
            </a:r>
            <a:r>
              <a:rPr lang="en-US" dirty="0" smtClean="0"/>
              <a:t>, Siva Prasad, and Mohamed </a:t>
            </a:r>
            <a:r>
              <a:rPr lang="en-US" dirty="0" err="1" smtClean="0"/>
              <a:t>Shehata</a:t>
            </a:r>
            <a:endParaRPr lang="en-US" dirty="0" smtClean="0"/>
          </a:p>
          <a:p>
            <a:r>
              <a:rPr lang="en-US" dirty="0" smtClean="0"/>
              <a:t>Testing various feature detection algorithms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ccuracy and robustness against rotation, scaling and deformity (due to horizontal and vertical shears and fish eye)</a:t>
            </a:r>
          </a:p>
          <a:p>
            <a:r>
              <a:rPr lang="en-US" dirty="0" smtClean="0"/>
              <a:t>Results showcased ORB was the fastest algorithm while SIFT performed the best</a:t>
            </a:r>
          </a:p>
          <a:p>
            <a:r>
              <a:rPr lang="en-US" dirty="0" smtClean="0"/>
              <a:t>In rotation, ORB and SURF outperformed SIFT in noisy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82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Detection: SIFT, SURF, ORB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4561" y="2315369"/>
            <a:ext cx="3141878" cy="576262"/>
          </a:xfrm>
        </p:spPr>
        <p:txBody>
          <a:bodyPr/>
          <a:lstStyle/>
          <a:p>
            <a:pPr algn="ctr"/>
            <a:r>
              <a:rPr lang="en-US" dirty="0" smtClean="0"/>
              <a:t>SIFT	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5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Scale Invariant Feature Transform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4 basic steps: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 smtClean="0"/>
              <a:t>Estimate scale space extrema using </a:t>
            </a:r>
            <a:r>
              <a:rPr lang="en-US" sz="1300" dirty="0" err="1" smtClean="0"/>
              <a:t>DoG</a:t>
            </a:r>
            <a:endParaRPr lang="en-US" sz="13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 smtClean="0"/>
              <a:t>Key point localization by eliminating low contrast 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 smtClean="0"/>
              <a:t>Key point orientation based on image gradient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 smtClean="0"/>
              <a:t>Descriptor generator based on image gradient mag. And orientation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315369"/>
            <a:ext cx="3147009" cy="576262"/>
          </a:xfrm>
        </p:spPr>
        <p:txBody>
          <a:bodyPr/>
          <a:lstStyle/>
          <a:p>
            <a:pPr algn="ctr"/>
            <a:r>
              <a:rPr lang="en-US" dirty="0" smtClean="0"/>
              <a:t>SURF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16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Speed Up Robust Feature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Approximation of SIFT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Approximates </a:t>
            </a:r>
            <a:r>
              <a:rPr lang="en-US" dirty="0" err="1" smtClean="0"/>
              <a:t>DoG</a:t>
            </a:r>
            <a:r>
              <a:rPr lang="en-US" dirty="0" smtClean="0"/>
              <a:t> using box filters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BLOB detector (based on Hessian matrix) to find key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Wavelet responses for orientation (by applying Gaussian weights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Also used to get descriptors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888329" y="2300929"/>
            <a:ext cx="3145730" cy="576262"/>
          </a:xfrm>
        </p:spPr>
        <p:txBody>
          <a:bodyPr/>
          <a:lstStyle/>
          <a:p>
            <a:pPr algn="ctr"/>
            <a:r>
              <a:rPr lang="en-US" dirty="0" smtClean="0"/>
              <a:t>ORB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Orientated FAST and Rotated BRIEF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Used FAST key point detector and BRIEF descriptor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With FAST, also uses HARRIS corner detection to find the top key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BRIEF descriptor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Rotation matrix computed using orientation of patch then BRIEF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25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Feature Detection: SIFT, SURF, ORB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3" y="2348186"/>
            <a:ext cx="3050438" cy="576262"/>
          </a:xfrm>
        </p:spPr>
        <p:txBody>
          <a:bodyPr/>
          <a:lstStyle/>
          <a:p>
            <a:pPr algn="ctr"/>
            <a:r>
              <a:rPr lang="en-US" dirty="0" smtClean="0"/>
              <a:t>SIFT	</a:t>
            </a:r>
            <a:endParaRPr lang="en-US" dirty="0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92" t="21533" r="14246" b="55447"/>
          <a:stretch/>
        </p:blipFill>
        <p:spPr>
          <a:xfrm>
            <a:off x="1083500" y="3175214"/>
            <a:ext cx="3121891" cy="1256145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567033" y="2348186"/>
            <a:ext cx="3050438" cy="576263"/>
          </a:xfrm>
        </p:spPr>
        <p:txBody>
          <a:bodyPr/>
          <a:lstStyle/>
          <a:p>
            <a:pPr algn="ctr"/>
            <a:r>
              <a:rPr lang="en-US" dirty="0" smtClean="0"/>
              <a:t>SURF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979113" y="2348186"/>
            <a:ext cx="3051095" cy="576262"/>
          </a:xfrm>
        </p:spPr>
        <p:txBody>
          <a:bodyPr/>
          <a:lstStyle/>
          <a:p>
            <a:pPr algn="ctr"/>
            <a:r>
              <a:rPr lang="en-US" dirty="0" smtClean="0"/>
              <a:t>ORB</a:t>
            </a:r>
            <a:endParaRPr lang="en-US" dirty="0"/>
          </a:p>
        </p:txBody>
      </p:sp>
      <p:pic>
        <p:nvPicPr>
          <p:cNvPr id="13" name="Picture Placeholder 11"/>
          <p:cNvPicPr>
            <a:picLocks noGrp="1" noChangeAspect="1"/>
          </p:cNvPicPr>
          <p:nvPr>
            <p:ph type="pic" idx="2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04" t="47107" r="14675" b="30389"/>
          <a:stretch/>
        </p:blipFill>
        <p:spPr>
          <a:xfrm>
            <a:off x="4521462" y="3169864"/>
            <a:ext cx="3141583" cy="1256633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4" name="Picture Placeholder 11"/>
          <p:cNvPicPr>
            <a:picLocks noGrp="1" noChangeAspect="1"/>
          </p:cNvPicPr>
          <p:nvPr>
            <p:ph type="pic" idx="2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58" t="72252" r="14808" b="5050"/>
          <a:stretch/>
        </p:blipFill>
        <p:spPr>
          <a:xfrm>
            <a:off x="7979116" y="3169864"/>
            <a:ext cx="3093062" cy="1256145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3" t="61108" r="55196" b="8642"/>
          <a:stretch/>
        </p:blipFill>
        <p:spPr>
          <a:xfrm>
            <a:off x="4614434" y="4507346"/>
            <a:ext cx="2955637" cy="1593962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87" t="26355" r="54866" b="41101"/>
          <a:stretch/>
        </p:blipFill>
        <p:spPr>
          <a:xfrm>
            <a:off x="1241309" y="4507346"/>
            <a:ext cx="2806271" cy="159396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49" t="48657" r="55000" b="19403"/>
          <a:stretch/>
        </p:blipFill>
        <p:spPr>
          <a:xfrm>
            <a:off x="8136925" y="4510763"/>
            <a:ext cx="2801174" cy="159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120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Own Results for SIFT, SURF, and ORB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95" y="2301019"/>
            <a:ext cx="4263390" cy="17490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127" y="2301019"/>
            <a:ext cx="4263391" cy="17490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378" y="4135768"/>
            <a:ext cx="4663440" cy="19132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58149" y="4147269"/>
            <a:ext cx="2090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SIFT</a:t>
            </a:r>
            <a:endParaRPr lang="en-US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047018" y="4147269"/>
            <a:ext cx="2090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SURF</a:t>
            </a:r>
            <a:endParaRPr lang="en-US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35660" y="6134640"/>
            <a:ext cx="2090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ORB</a:t>
            </a:r>
            <a:endParaRPr lang="en-US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008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 for End of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Continue feature detection and flowcharts for entire program</a:t>
            </a:r>
          </a:p>
          <a:p>
            <a:r>
              <a:rPr lang="en-US" dirty="0" smtClean="0"/>
              <a:t>Struggle installing </a:t>
            </a:r>
            <a:r>
              <a:rPr lang="en-US" dirty="0" err="1" smtClean="0"/>
              <a:t>PyAV</a:t>
            </a:r>
            <a:endParaRPr lang="en-US" dirty="0"/>
          </a:p>
          <a:p>
            <a:pPr lvl="1"/>
            <a:r>
              <a:rPr lang="en-US" dirty="0" smtClean="0"/>
              <a:t>Get that to work!</a:t>
            </a:r>
          </a:p>
          <a:p>
            <a:r>
              <a:rPr lang="en-US" dirty="0" smtClean="0"/>
              <a:t>Start finding the best matches with different images to test out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3027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 for the Very 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268783" cy="3416300"/>
          </a:xfrm>
        </p:spPr>
        <p:txBody>
          <a:bodyPr/>
          <a:lstStyle/>
          <a:p>
            <a:r>
              <a:rPr lang="en-US" dirty="0" smtClean="0"/>
              <a:t>Have a complete, functional program</a:t>
            </a:r>
          </a:p>
          <a:p>
            <a:pPr lvl="1"/>
            <a:r>
              <a:rPr lang="en-US" dirty="0" smtClean="0"/>
              <a:t>Optimize as much as possible</a:t>
            </a:r>
          </a:p>
          <a:p>
            <a:r>
              <a:rPr lang="en-US" dirty="0" smtClean="0"/>
              <a:t>Run study</a:t>
            </a:r>
          </a:p>
          <a:p>
            <a:pPr lvl="1"/>
            <a:r>
              <a:rPr lang="en-US" dirty="0" smtClean="0"/>
              <a:t>Set up environment and collect subjects’ data</a:t>
            </a:r>
          </a:p>
          <a:p>
            <a:r>
              <a:rPr lang="en-US" dirty="0" smtClean="0"/>
              <a:t>Detect fixations and run through *functional* program to detect the objects and return results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2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14930"/>
            <a:ext cx="8825659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Dr. Jeff </a:t>
            </a:r>
            <a:r>
              <a:rPr lang="en-US" sz="24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Pelz</a:t>
            </a:r>
            <a:endParaRPr lang="en-US" sz="24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Dr. Gabe Diaz</a:t>
            </a:r>
          </a:p>
          <a:p>
            <a:pPr marL="0" indent="0">
              <a:buNone/>
            </a:pPr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Dr. Chris </a:t>
            </a:r>
            <a:r>
              <a:rPr lang="en-US" sz="24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Kanan</a:t>
            </a:r>
            <a:endParaRPr lang="en-US" sz="24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sz="24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679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</a:p>
          <a:p>
            <a:r>
              <a:rPr lang="en-US" dirty="0" smtClean="0"/>
              <a:t>Eye tracking – Pupil Labs</a:t>
            </a:r>
          </a:p>
          <a:p>
            <a:r>
              <a:rPr lang="en-US" dirty="0" smtClean="0"/>
              <a:t>Summer Work</a:t>
            </a:r>
          </a:p>
          <a:p>
            <a:r>
              <a:rPr lang="en-US" dirty="0"/>
              <a:t>Analysis</a:t>
            </a:r>
          </a:p>
          <a:p>
            <a:r>
              <a:rPr lang="en-US" dirty="0" smtClean="0"/>
              <a:t>Previous </a:t>
            </a:r>
            <a:r>
              <a:rPr lang="en-US" dirty="0" smtClean="0"/>
              <a:t>Work </a:t>
            </a:r>
          </a:p>
          <a:p>
            <a:r>
              <a:rPr lang="en-US" dirty="0" smtClean="0"/>
              <a:t>Methods Process</a:t>
            </a:r>
          </a:p>
          <a:p>
            <a:r>
              <a:rPr lang="en-US" dirty="0" smtClean="0"/>
              <a:t>Goals for end of semester and end of school year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53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Karami</a:t>
            </a:r>
            <a:r>
              <a:rPr lang="en-US" dirty="0"/>
              <a:t>, </a:t>
            </a:r>
            <a:r>
              <a:rPr lang="en-US" dirty="0" err="1"/>
              <a:t>Ebrahim</a:t>
            </a:r>
            <a:r>
              <a:rPr lang="en-US" dirty="0"/>
              <a:t>, Siva Prasad, and Mohamed </a:t>
            </a:r>
            <a:r>
              <a:rPr lang="en-US" dirty="0" err="1"/>
              <a:t>Shehata</a:t>
            </a:r>
            <a:r>
              <a:rPr lang="en-US" dirty="0"/>
              <a:t>. "Image matching using SIFT, SURF, BRIEF and ORB: performance comparison for distorted images." </a:t>
            </a:r>
            <a:r>
              <a:rPr lang="en-US" i="1" dirty="0" err="1"/>
              <a:t>arXiv</a:t>
            </a:r>
            <a:r>
              <a:rPr lang="en-US" i="1" dirty="0"/>
              <a:t> preprint arXiv:1710.02726</a:t>
            </a:r>
            <a:r>
              <a:rPr lang="en-US" dirty="0"/>
              <a:t> (2017</a:t>
            </a:r>
            <a:r>
              <a:rPr lang="en-US" dirty="0" smtClean="0"/>
              <a:t>).</a:t>
            </a:r>
          </a:p>
          <a:p>
            <a:r>
              <a:rPr lang="en-US" dirty="0"/>
              <a:t>“Pupil Player Release.” </a:t>
            </a:r>
            <a:r>
              <a:rPr lang="en-US" i="1" dirty="0"/>
              <a:t>Pupil Labs - Pupil</a:t>
            </a:r>
            <a:r>
              <a:rPr lang="en-US" dirty="0"/>
              <a:t>, pupil-labs.com/blog/2014-02/pupil-player-release</a:t>
            </a:r>
            <a:r>
              <a:rPr lang="en-US" dirty="0" smtClean="0"/>
              <a:t>/.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617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03929" y="2779060"/>
            <a:ext cx="76289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</a:rPr>
              <a:t>Questions?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5345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7896" y="2314390"/>
            <a:ext cx="4351025" cy="2283824"/>
          </a:xfrm>
        </p:spPr>
        <p:txBody>
          <a:bodyPr/>
          <a:lstStyle/>
          <a:p>
            <a:pPr algn="ctr"/>
            <a:r>
              <a:rPr lang="en-US" i="1" dirty="0" smtClean="0"/>
              <a:t>What is the objective?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3137" y="2045661"/>
            <a:ext cx="4691016" cy="2821282"/>
          </a:xfrm>
        </p:spPr>
        <p:txBody>
          <a:bodyPr>
            <a:normAutofit/>
          </a:bodyPr>
          <a:lstStyle/>
          <a:p>
            <a:pPr algn="ctr"/>
            <a:r>
              <a:rPr lang="en-US" sz="2800" i="1" dirty="0" smtClean="0"/>
              <a:t>Analyze how individuals view printed advertisements in magazines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98230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7205275" cy="34163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To observe how </a:t>
            </a:r>
            <a:r>
              <a:rPr lang="en-US" dirty="0" smtClean="0"/>
              <a:t>individuals </a:t>
            </a:r>
            <a:r>
              <a:rPr lang="en-US" dirty="0"/>
              <a:t>view advertisements in magazines, with primary focus on analysis and software</a:t>
            </a:r>
            <a:endParaRPr lang="en-US" b="0" dirty="0" smtClean="0">
              <a:effectLst/>
            </a:endParaRPr>
          </a:p>
          <a:p>
            <a:pPr fontAlgn="base"/>
            <a:r>
              <a:rPr lang="en-US" dirty="0"/>
              <a:t>Advertisements in </a:t>
            </a:r>
            <a:r>
              <a:rPr lang="en-US" dirty="0" smtClean="0"/>
              <a:t>magazines</a:t>
            </a:r>
            <a:endParaRPr lang="en-US" dirty="0"/>
          </a:p>
          <a:p>
            <a:pPr fontAlgn="base"/>
            <a:r>
              <a:rPr lang="en-US" dirty="0"/>
              <a:t>Portable eye trackers</a:t>
            </a:r>
          </a:p>
          <a:p>
            <a:pPr fontAlgn="base"/>
            <a:r>
              <a:rPr lang="en-US" dirty="0"/>
              <a:t>Develop </a:t>
            </a:r>
            <a:r>
              <a:rPr lang="en-US" dirty="0" smtClean="0"/>
              <a:t>program</a:t>
            </a:r>
            <a:endParaRPr lang="en-US" dirty="0"/>
          </a:p>
        </p:txBody>
      </p:sp>
      <p:pic>
        <p:nvPicPr>
          <p:cNvPr id="1026" name="Picture 2" descr="https://lh4.googleusercontent.com/eXM3mN9shP8XqCHMgfexm_oyRJ_vowRqXiPJwk8Kccrd2K1G3JdQV8VfuT2EqUl8pAKpJyzKt0cNZ0C-qbwfy_rft9SzmbNFut3rgSrwJu0loxMWVXtUfi19Dniu4BrsKHmFtL55OQ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7456" y="3415145"/>
            <a:ext cx="2439468" cy="1793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978853" y="4606924"/>
            <a:ext cx="2362200" cy="17716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8602" y="2433204"/>
            <a:ext cx="1681554" cy="224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1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Eye trackers – Pupil Labs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fontAlgn="base"/>
            <a:r>
              <a:rPr lang="en-US" dirty="0" smtClean="0"/>
              <a:t>Capture </a:t>
            </a:r>
            <a:r>
              <a:rPr lang="en-US" dirty="0"/>
              <a:t>and analyze pupil data</a:t>
            </a:r>
          </a:p>
          <a:p>
            <a:pPr lvl="1" fontAlgn="base"/>
            <a:r>
              <a:rPr lang="en-US" dirty="0" smtClean="0"/>
              <a:t>Eye trackers </a:t>
            </a:r>
            <a:r>
              <a:rPr lang="en-US" dirty="0"/>
              <a:t>also sold by Pupil Labs</a:t>
            </a:r>
          </a:p>
          <a:p>
            <a:pPr lvl="1" fontAlgn="base"/>
            <a:r>
              <a:rPr lang="en-US" dirty="0"/>
              <a:t>Open source software created by Pupil Labs</a:t>
            </a:r>
          </a:p>
          <a:p>
            <a:pPr fontAlgn="base"/>
            <a:r>
              <a:rPr lang="en-US" dirty="0" smtClean="0"/>
              <a:t>Detect </a:t>
            </a:r>
            <a:r>
              <a:rPr lang="en-US" dirty="0"/>
              <a:t>instances where person is maintaining visual gaze (fixation)</a:t>
            </a:r>
          </a:p>
          <a:p>
            <a:pPr lvl="1"/>
            <a:r>
              <a:rPr lang="en-US" dirty="0" smtClean="0"/>
              <a:t>Display fixations as yellow circles with desired radius</a:t>
            </a:r>
            <a:endParaRPr lang="en-US" dirty="0"/>
          </a:p>
        </p:txBody>
      </p:sp>
      <p:pic>
        <p:nvPicPr>
          <p:cNvPr id="1026" name="Picture 2" descr="https://lh4.googleusercontent.com/OY6xuMBYV1ou4Vov0qFyuczRsniXZ_fCGonPA7WALZwAgVaTodjhEyVbGiI0cPru7-4Cfwre1IAMAZdNxRG5lkeaL5UhKctBd4cbKkan0Nim8088WkLmwSU_SLnz_qkuc2lH-ByaAEc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4" r="10605"/>
          <a:stretch/>
        </p:blipFill>
        <p:spPr bwMode="auto">
          <a:xfrm>
            <a:off x="6759390" y="2603500"/>
            <a:ext cx="4697504" cy="2526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112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4.googleusercontent.com/OWYWxBgvlxr7nBzQmGEEV9KwBsA723iiQW3NZy7WDmWnJ_AJMA_be3oNCQuto8aHp6No77M3kmfPKuhvbsIAUDd_zzbjt3ZAIav-glhQV1zikSl4EN3p_QJIgcJ4Moj2KHR__BeGGy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116" y="1289956"/>
            <a:ext cx="9769073" cy="4261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844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91598"/>
            <a:ext cx="8761413" cy="706964"/>
          </a:xfrm>
        </p:spPr>
        <p:txBody>
          <a:bodyPr/>
          <a:lstStyle/>
          <a:p>
            <a:r>
              <a:rPr lang="en-US" dirty="0" smtClean="0"/>
              <a:t>Summer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7424269" cy="3416300"/>
          </a:xfrm>
        </p:spPr>
        <p:txBody>
          <a:bodyPr/>
          <a:lstStyle/>
          <a:p>
            <a:r>
              <a:rPr lang="en-US" dirty="0" smtClean="0"/>
              <a:t>NAS funded project on cash handling</a:t>
            </a:r>
          </a:p>
          <a:p>
            <a:r>
              <a:rPr lang="en-US" dirty="0" smtClean="0"/>
              <a:t>Utilized Pupil Labs eye trackers and software</a:t>
            </a:r>
          </a:p>
          <a:p>
            <a:r>
              <a:rPr lang="en-US" dirty="0" smtClean="0"/>
              <a:t>Similar analysis algorithm</a:t>
            </a:r>
          </a:p>
          <a:p>
            <a:r>
              <a:rPr lang="en-US" dirty="0"/>
              <a:t>Plugin for Pupil Player written by Dr. Gabe Diaz to detect fixations using saccadic movements</a:t>
            </a:r>
          </a:p>
          <a:p>
            <a:r>
              <a:rPr lang="en-US" dirty="0" smtClean="0"/>
              <a:t>Program written by Dr. Jeff </a:t>
            </a:r>
            <a:r>
              <a:rPr lang="en-US" dirty="0" err="1" smtClean="0"/>
              <a:t>Pelz</a:t>
            </a:r>
            <a:r>
              <a:rPr lang="en-US" dirty="0" smtClean="0"/>
              <a:t> to map fixations from video to objects in visual library</a:t>
            </a:r>
          </a:p>
          <a:p>
            <a:r>
              <a:rPr lang="en-US" dirty="0" smtClean="0"/>
              <a:t>Program written by Dr. Gabe Diaz to map fixations within object to ROIs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9439" y="3041286"/>
            <a:ext cx="2126131" cy="254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28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-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19828"/>
            <a:ext cx="8825659" cy="3416300"/>
          </a:xfrm>
        </p:spPr>
        <p:txBody>
          <a:bodyPr>
            <a:normAutofit/>
          </a:bodyPr>
          <a:lstStyle/>
          <a:p>
            <a:r>
              <a:rPr lang="en-US" dirty="0"/>
              <a:t>Most intensive portion of project</a:t>
            </a:r>
          </a:p>
          <a:p>
            <a:r>
              <a:rPr lang="en-US" dirty="0" smtClean="0"/>
              <a:t>Both Jeff and Gabe’s aren’t integrated</a:t>
            </a:r>
          </a:p>
          <a:p>
            <a:r>
              <a:rPr lang="en-US" dirty="0" smtClean="0"/>
              <a:t>Optimize and make code functional for use in various studies</a:t>
            </a:r>
          </a:p>
          <a:p>
            <a:r>
              <a:rPr lang="en-US" dirty="0" smtClean="0"/>
              <a:t>Validation</a:t>
            </a:r>
          </a:p>
          <a:p>
            <a:r>
              <a:rPr lang="en-US" dirty="0" smtClean="0"/>
              <a:t>Construct </a:t>
            </a:r>
            <a:r>
              <a:rPr lang="en-US" dirty="0"/>
              <a:t>program to detect objects in fixations to visual library of various products (i.e. phone, makeup, shampoo, medicine)</a:t>
            </a:r>
          </a:p>
          <a:p>
            <a:pPr lvl="1"/>
            <a:r>
              <a:rPr lang="en-US" dirty="0"/>
              <a:t>feature detection</a:t>
            </a:r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4434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505302"/>
            <a:ext cx="2793158" cy="1600200"/>
          </a:xfrm>
        </p:spPr>
        <p:txBody>
          <a:bodyPr/>
          <a:lstStyle/>
          <a:p>
            <a:r>
              <a:rPr lang="en-US" sz="2800" dirty="0" smtClean="0"/>
              <a:t>Previous Work - Automatic </a:t>
            </a:r>
            <a:r>
              <a:rPr lang="en-US" sz="2800" dirty="0"/>
              <a:t>Image Classifiers, 2001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412" y="2880275"/>
            <a:ext cx="3645975" cy="3335467"/>
          </a:xfrm>
        </p:spPr>
        <p:txBody>
          <a:bodyPr>
            <a:normAutofit lnSpcReduction="10000"/>
          </a:bodyPr>
          <a:lstStyle/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Alejandro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Jaimes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, Jeff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Pelz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, Tim Grabowski, Jason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Babock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and Shih-Fu Chang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Develop automatic image classification by exploring how people look at images of different semantic categories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Handshake, landscape, crowds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Visual Apprentice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Object definition hierarchy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User input to label frames and regions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Feature vectors (color, texture)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nearest neighbor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4950" y="711209"/>
            <a:ext cx="5266797" cy="15941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2533" y="2437887"/>
            <a:ext cx="3551630" cy="1854391"/>
          </a:xfrm>
          <a:prstGeom prst="rect">
            <a:avLst/>
          </a:prstGeom>
        </p:spPr>
      </p:pic>
      <p:pic>
        <p:nvPicPr>
          <p:cNvPr id="7" name="Google Shape;83;p16"/>
          <p:cNvPicPr preferRelativeResize="0"/>
          <p:nvPr/>
        </p:nvPicPr>
        <p:blipFill rotWithShape="1">
          <a:blip r:embed="rId5">
            <a:alphaModFix/>
          </a:blip>
          <a:srcRect l="15542" t="32761" r="25068" b="13096"/>
          <a:stretch/>
        </p:blipFill>
        <p:spPr>
          <a:xfrm>
            <a:off x="5746366" y="4424764"/>
            <a:ext cx="3903964" cy="19517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676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1668</TotalTime>
  <Words>973</Words>
  <Application>Microsoft Office PowerPoint</Application>
  <PresentationFormat>Widescreen</PresentationFormat>
  <Paragraphs>157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Century Gothic</vt:lpstr>
      <vt:lpstr>Wingdings 3</vt:lpstr>
      <vt:lpstr>Ion Boardroom</vt:lpstr>
      <vt:lpstr>Using Computer Vision to Explore How Consumers View Printed Advertisements  </vt:lpstr>
      <vt:lpstr>OVERVIEW  </vt:lpstr>
      <vt:lpstr>What is the objective?</vt:lpstr>
      <vt:lpstr>Introduction</vt:lpstr>
      <vt:lpstr>Eye trackers – Pupil Labs</vt:lpstr>
      <vt:lpstr>PowerPoint Presentation</vt:lpstr>
      <vt:lpstr>Summer work</vt:lpstr>
      <vt:lpstr>Analysis - Program</vt:lpstr>
      <vt:lpstr>Previous Work - Automatic Image Classifiers, 2001 </vt:lpstr>
      <vt:lpstr>Previous Work - Fixtag, 2009</vt:lpstr>
      <vt:lpstr>Previous Work - SemantiCode, 2010 </vt:lpstr>
      <vt:lpstr>Methods Process</vt:lpstr>
      <vt:lpstr>Feature Detection: SIFT, SURF, ORB</vt:lpstr>
      <vt:lpstr>Feature Detection: SIFT, SURF, ORB</vt:lpstr>
      <vt:lpstr>Feature Detection: SIFT, SURF, ORB</vt:lpstr>
      <vt:lpstr>Own Results for SIFT, SURF, and ORB</vt:lpstr>
      <vt:lpstr>Goal for End of Semester</vt:lpstr>
      <vt:lpstr>Goal for the Very End</vt:lpstr>
      <vt:lpstr>Acknowledgements</vt:lpstr>
      <vt:lpstr>Resources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Computer Vision to Explore How Consumers View Printed Advertisements</dc:title>
  <dc:creator>Sheela Ahmed</dc:creator>
  <cp:lastModifiedBy>Sheela Ahmed</cp:lastModifiedBy>
  <cp:revision>56</cp:revision>
  <dcterms:created xsi:type="dcterms:W3CDTF">2018-11-19T18:58:27Z</dcterms:created>
  <dcterms:modified xsi:type="dcterms:W3CDTF">2018-11-28T04:44:48Z</dcterms:modified>
</cp:coreProperties>
</file>